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27" r:id="rId3"/>
    <p:sldId id="409" r:id="rId4"/>
    <p:sldId id="425" r:id="rId5"/>
    <p:sldId id="417" r:id="rId6"/>
    <p:sldId id="414" r:id="rId7"/>
    <p:sldId id="426" r:id="rId8"/>
    <p:sldId id="418" r:id="rId9"/>
    <p:sldId id="415" r:id="rId10"/>
    <p:sldId id="416" r:id="rId11"/>
    <p:sldId id="419" r:id="rId12"/>
    <p:sldId id="420" r:id="rId13"/>
    <p:sldId id="421" r:id="rId14"/>
    <p:sldId id="422" r:id="rId15"/>
    <p:sldId id="423" r:id="rId16"/>
    <p:sldId id="424" r:id="rId17"/>
    <p:sldId id="340" r:id="rId18"/>
  </p:sldIdLst>
  <p:sldSz cx="12161520" cy="6858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2925" indent="-1968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86485" indent="-3949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29410" indent="-59182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72970" indent="-78994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29105" algn="l" defTabSz="6915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074545" algn="l" defTabSz="6915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2420620" algn="l" defTabSz="6915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2766060" algn="l" defTabSz="6915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0000CC"/>
    <a:srgbClr val="A6E7F4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112" d="100"/>
          <a:sy n="112" d="100"/>
        </p:scale>
        <p:origin x="-330" y="-84"/>
      </p:cViewPr>
      <p:guideLst>
        <p:guide orient="horz" pos="2160"/>
        <p:guide pos="38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292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8648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2941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7297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16530" algn="l" defTabSz="10864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0090" algn="l" defTabSz="10864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3650" algn="l" defTabSz="10864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46575" algn="l" defTabSz="10864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3560" indent="0" algn="ctr">
              <a:buNone/>
              <a:defRPr/>
            </a:lvl2pPr>
            <a:lvl3pPr marL="1086485" indent="0" algn="ctr">
              <a:buNone/>
              <a:defRPr/>
            </a:lvl3pPr>
            <a:lvl4pPr marL="1630045" indent="0" algn="ctr">
              <a:buNone/>
              <a:defRPr/>
            </a:lvl4pPr>
            <a:lvl5pPr marL="2173605" indent="0" algn="ctr">
              <a:buNone/>
              <a:defRPr/>
            </a:lvl5pPr>
            <a:lvl6pPr marL="2716530" indent="0" algn="ctr">
              <a:buNone/>
              <a:defRPr/>
            </a:lvl6pPr>
            <a:lvl7pPr marL="3260090" indent="0" algn="ctr">
              <a:buNone/>
              <a:defRPr/>
            </a:lvl7pPr>
            <a:lvl8pPr marL="3803650" indent="0" algn="ctr">
              <a:buNone/>
              <a:defRPr/>
            </a:lvl8pPr>
            <a:lvl9pPr marL="43465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0"/>
            <a:ext cx="10337562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4"/>
            <a:ext cx="10337562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43560" indent="0">
              <a:buNone/>
              <a:defRPr sz="2100"/>
            </a:lvl2pPr>
            <a:lvl3pPr marL="1086485" indent="0">
              <a:buNone/>
              <a:defRPr sz="1900"/>
            </a:lvl3pPr>
            <a:lvl4pPr marL="1630045" indent="0">
              <a:buNone/>
              <a:defRPr sz="1700"/>
            </a:lvl4pPr>
            <a:lvl5pPr marL="2173605" indent="0">
              <a:buNone/>
              <a:defRPr sz="1700"/>
            </a:lvl5pPr>
            <a:lvl6pPr marL="2716530" indent="0">
              <a:buNone/>
              <a:defRPr sz="1700"/>
            </a:lvl6pPr>
            <a:lvl7pPr marL="3260090" indent="0">
              <a:buNone/>
              <a:defRPr sz="1700"/>
            </a:lvl7pPr>
            <a:lvl8pPr marL="3803650" indent="0">
              <a:buNone/>
              <a:defRPr sz="1700"/>
            </a:lvl8pPr>
            <a:lvl9pPr marL="4346575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560" indent="0">
              <a:buNone/>
              <a:defRPr sz="2300" b="1"/>
            </a:lvl2pPr>
            <a:lvl3pPr marL="1086485" indent="0">
              <a:buNone/>
              <a:defRPr sz="2100" b="1"/>
            </a:lvl3pPr>
            <a:lvl4pPr marL="1630045" indent="0">
              <a:buNone/>
              <a:defRPr sz="1900" b="1"/>
            </a:lvl4pPr>
            <a:lvl5pPr marL="2173605" indent="0">
              <a:buNone/>
              <a:defRPr sz="1900" b="1"/>
            </a:lvl5pPr>
            <a:lvl6pPr marL="2716530" indent="0">
              <a:buNone/>
              <a:defRPr sz="1900" b="1"/>
            </a:lvl6pPr>
            <a:lvl7pPr marL="3260090" indent="0">
              <a:buNone/>
              <a:defRPr sz="1900" b="1"/>
            </a:lvl7pPr>
            <a:lvl8pPr marL="3803650" indent="0">
              <a:buNone/>
              <a:defRPr sz="1900" b="1"/>
            </a:lvl8pPr>
            <a:lvl9pPr marL="434657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560" indent="0">
              <a:buNone/>
              <a:defRPr sz="2300" b="1"/>
            </a:lvl2pPr>
            <a:lvl3pPr marL="1086485" indent="0">
              <a:buNone/>
              <a:defRPr sz="2100" b="1"/>
            </a:lvl3pPr>
            <a:lvl4pPr marL="1630045" indent="0">
              <a:buNone/>
              <a:defRPr sz="1900" b="1"/>
            </a:lvl4pPr>
            <a:lvl5pPr marL="2173605" indent="0">
              <a:buNone/>
              <a:defRPr sz="1900" b="1"/>
            </a:lvl5pPr>
            <a:lvl6pPr marL="2716530" indent="0">
              <a:buNone/>
              <a:defRPr sz="1900" b="1"/>
            </a:lvl6pPr>
            <a:lvl7pPr marL="3260090" indent="0">
              <a:buNone/>
              <a:defRPr sz="1900" b="1"/>
            </a:lvl7pPr>
            <a:lvl8pPr marL="3803650" indent="0">
              <a:buNone/>
              <a:defRPr sz="1900" b="1"/>
            </a:lvl8pPr>
            <a:lvl9pPr marL="434657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6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3560" indent="0">
              <a:buNone/>
              <a:defRPr sz="1400"/>
            </a:lvl2pPr>
            <a:lvl3pPr marL="1086485" indent="0">
              <a:buNone/>
              <a:defRPr sz="1200"/>
            </a:lvl3pPr>
            <a:lvl4pPr marL="1630045" indent="0">
              <a:buNone/>
              <a:defRPr sz="1100"/>
            </a:lvl4pPr>
            <a:lvl5pPr marL="2173605" indent="0">
              <a:buNone/>
              <a:defRPr sz="1100"/>
            </a:lvl5pPr>
            <a:lvl6pPr marL="2716530" indent="0">
              <a:buNone/>
              <a:defRPr sz="1100"/>
            </a:lvl6pPr>
            <a:lvl7pPr marL="3260090" indent="0">
              <a:buNone/>
              <a:defRPr sz="1100"/>
            </a:lvl7pPr>
            <a:lvl8pPr marL="3803650" indent="0">
              <a:buNone/>
              <a:defRPr sz="1100"/>
            </a:lvl8pPr>
            <a:lvl9pPr marL="434657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3560" indent="0">
              <a:buNone/>
              <a:defRPr sz="3300"/>
            </a:lvl2pPr>
            <a:lvl3pPr marL="1086485" indent="0">
              <a:buNone/>
              <a:defRPr sz="2900"/>
            </a:lvl3pPr>
            <a:lvl4pPr marL="1630045" indent="0">
              <a:buNone/>
              <a:defRPr sz="2300"/>
            </a:lvl4pPr>
            <a:lvl5pPr marL="2173605" indent="0">
              <a:buNone/>
              <a:defRPr sz="2300"/>
            </a:lvl5pPr>
            <a:lvl6pPr marL="2716530" indent="0">
              <a:buNone/>
              <a:defRPr sz="2300"/>
            </a:lvl6pPr>
            <a:lvl7pPr marL="3260090" indent="0">
              <a:buNone/>
              <a:defRPr sz="2300"/>
            </a:lvl7pPr>
            <a:lvl8pPr marL="3803650" indent="0">
              <a:buNone/>
              <a:defRPr sz="2300"/>
            </a:lvl8pPr>
            <a:lvl9pPr marL="4346575" indent="0">
              <a:buNone/>
              <a:defRPr sz="23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3560" indent="0">
              <a:buNone/>
              <a:defRPr sz="1400"/>
            </a:lvl2pPr>
            <a:lvl3pPr marL="1086485" indent="0">
              <a:buNone/>
              <a:defRPr sz="1200"/>
            </a:lvl3pPr>
            <a:lvl4pPr marL="1630045" indent="0">
              <a:buNone/>
              <a:defRPr sz="1100"/>
            </a:lvl4pPr>
            <a:lvl5pPr marL="2173605" indent="0">
              <a:buNone/>
              <a:defRPr sz="1100"/>
            </a:lvl5pPr>
            <a:lvl6pPr marL="2716530" indent="0">
              <a:buNone/>
              <a:defRPr sz="1100"/>
            </a:lvl6pPr>
            <a:lvl7pPr marL="3260090" indent="0">
              <a:buNone/>
              <a:defRPr sz="1100"/>
            </a:lvl7pPr>
            <a:lvl8pPr marL="3803650" indent="0">
              <a:buNone/>
              <a:defRPr sz="1100"/>
            </a:lvl8pPr>
            <a:lvl9pPr marL="434657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5035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0"/>
            <a:ext cx="10945654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/>
          <a:lstStyle>
            <a:lvl1pPr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4829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/>
          <a:lstStyle>
            <a:lvl1pPr algn="ct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/>
          <a:lstStyle>
            <a:lvl1pPr algn="r" eaLnBrk="1" hangingPunct="1">
              <a:defRPr sz="17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5pPr>
      <a:lvl6pPr marL="5435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6pPr>
      <a:lvl7pPr marL="108648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7pPr>
      <a:lvl8pPr marL="163004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8pPr>
      <a:lvl9pPr marL="217360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7035" indent="-40703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2650" indent="-338455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7630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0555" indent="-271145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44750" indent="-271145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88310" indent="-2717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531870" indent="-2717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75430" indent="-2717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618355" indent="-2717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560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485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045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605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530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090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650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575" algn="l" defTabSz="10864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16.wmf"/><Relationship Id="rId2" Type="http://schemas.openxmlformats.org/officeDocument/2006/relationships/image" Target="../media/image5.wmf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07190" y="374987"/>
            <a:ext cx="7499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72" tIns="54336" rIns="108672" bIns="5433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GB" altLang="en-US" sz="2600" b="1">
                <a:solidFill>
                  <a:srgbClr val="FF0066"/>
                </a:solidFill>
                <a:latin typeface="Times New Roman" panose="02020603050405020304" pitchFamily="18" charset="0"/>
              </a:rPr>
              <a:t>CHU VĂN AN</a:t>
            </a:r>
            <a:endParaRPr lang="en-GB" altLang="en-US" sz="26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5290" y="4827731"/>
            <a:ext cx="150575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670719" y="3090045"/>
            <a:ext cx="10820399" cy="21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672" tIns="54336" rIns="108672" bIns="543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60"/>
              </a:spcBef>
              <a:defRPr/>
            </a:pP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60"/>
              </a:spcBef>
              <a:defRPr/>
            </a:pPr>
            <a:r>
              <a:rPr 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(T1)</a:t>
            </a:r>
            <a:endParaRPr lang="en-US" sz="45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60"/>
              </a:spcBef>
              <a:defRPr/>
            </a:pPr>
            <a:r>
              <a:rPr lang="en-GB" altLang="en-US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Hải Lý</a:t>
            </a:r>
            <a:endParaRPr lang="en-GB" altLang="en-US" sz="33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3233" y="1543050"/>
            <a:ext cx="8571200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72" tIns="54336" rIns="108672" bIns="543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4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4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788891" y="5525661"/>
            <a:ext cx="6345974" cy="52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672" tIns="54336" rIns="108672" bIns="5433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i="1">
                <a:solidFill>
                  <a:srgbClr val="FFFF00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sz="2700" i="1">
                <a:solidFill>
                  <a:srgbClr val="FFFF00"/>
                </a:solidFill>
                <a:latin typeface="Times New Roman" panose="02020603050405020304" pitchFamily="18" charset="0"/>
              </a:rPr>
              <a:t>:………………………………..</a:t>
            </a:r>
            <a:endParaRPr lang="en-US" altLang="en-US" sz="2700" i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68" y="4529521"/>
            <a:ext cx="4196317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88759" y="-58631"/>
            <a:ext cx="1245394" cy="159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2727" y="-6080"/>
            <a:ext cx="1258960" cy="149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155295" y="822742"/>
            <a:ext cx="405394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5518">
            <a:off x="10606751" y="553861"/>
            <a:ext cx="930446" cy="121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88981" y="476237"/>
            <a:ext cx="741650" cy="54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4531732" y="888356"/>
            <a:ext cx="328659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(T2)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85519" y="1600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546704" y="1442589"/>
            <a:ext cx="1745873" cy="500719"/>
            <a:chOff x="1546704" y="1442589"/>
            <a:chExt cx="1745873" cy="500719"/>
          </a:xfrm>
        </p:grpSpPr>
        <p:sp>
          <p:nvSpPr>
            <p:cNvPr id="15" name="Rectangle 14"/>
            <p:cNvSpPr/>
            <p:nvPr/>
          </p:nvSpPr>
          <p:spPr>
            <a:xfrm>
              <a:off x="1546704" y="1442589"/>
              <a:ext cx="1745873" cy="500719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</a:t>
              </a:r>
              <a:endParaRPr lang="en-US" sz="28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44919" y="1928052"/>
              <a:ext cx="155448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231548" y="1447800"/>
            <a:ext cx="2095327" cy="500719"/>
            <a:chOff x="1371979" y="1442589"/>
            <a:chExt cx="2095327" cy="500719"/>
          </a:xfrm>
        </p:grpSpPr>
        <p:sp>
          <p:nvSpPr>
            <p:cNvPr id="18" name="Rectangle 17"/>
            <p:cNvSpPr/>
            <p:nvPr/>
          </p:nvSpPr>
          <p:spPr>
            <a:xfrm>
              <a:off x="1371979" y="1442589"/>
              <a:ext cx="2095327" cy="500719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bài</a:t>
              </a:r>
              <a:endParaRPr lang="en-US" sz="28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517594" y="1894184"/>
              <a:ext cx="19202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954337" y="2080452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dứt,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7549" y="208045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hũ,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0217" y="2080452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biến mất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582" y="4038600"/>
            <a:ext cx="418715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20000"/>
              </a:lnSpc>
            </a:pP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Lát nữa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mình sẽ đi lấy về nhé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!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Có vàng rồi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em sẽ mua nhiều búp bê và quần áo đẹp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endParaRPr lang="en-US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37919" y="2065634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hũ,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37919" y="2531531"/>
            <a:ext cx="5657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Đọc thầm đoạn 1 và 2 để trả lời câu hỏi: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919" y="3068135"/>
            <a:ext cx="6429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1. Nếu </a:t>
            </a:r>
            <a:r>
              <a:rPr lang="en-US" sz="2400">
                <a:solidFill>
                  <a:srgbClr val="FF0000"/>
                </a:solidFill>
              </a:rPr>
              <a:t>có bảy hũ vàng, Bi và Bống sẽ làm gì?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40279" r="61319" b="29861"/>
          <a:stretch>
            <a:fillRect/>
          </a:stretch>
        </p:blipFill>
        <p:spPr bwMode="auto">
          <a:xfrm>
            <a:off x="6353044" y="3523005"/>
            <a:ext cx="3852333" cy="204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075049" y="5632113"/>
            <a:ext cx="66688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- </a:t>
            </a:r>
            <a:r>
              <a:rPr lang="vi-VN" sz="2400" smtClean="0">
                <a:solidFill>
                  <a:srgbClr val="0000FF"/>
                </a:solidFill>
              </a:rPr>
              <a:t>Bống </a:t>
            </a:r>
            <a:r>
              <a:rPr lang="vi-VN" sz="2400">
                <a:solidFill>
                  <a:srgbClr val="0000FF"/>
                </a:solidFill>
              </a:rPr>
              <a:t>sẽ mua nhiều búp bê và quần áo đẹp.</a:t>
            </a:r>
            <a:endParaRPr lang="vi-VN" sz="2400">
              <a:solidFill>
                <a:srgbClr val="0000FF"/>
              </a:solidFill>
            </a:endParaRPr>
          </a:p>
          <a:p>
            <a:r>
              <a:rPr lang="en-US" sz="2400" smtClean="0">
                <a:solidFill>
                  <a:srgbClr val="0000FF"/>
                </a:solidFill>
              </a:rPr>
              <a:t>- </a:t>
            </a:r>
            <a:r>
              <a:rPr lang="vi-VN" sz="2400" smtClean="0">
                <a:solidFill>
                  <a:srgbClr val="0000FF"/>
                </a:solidFill>
              </a:rPr>
              <a:t>Bi </a:t>
            </a:r>
            <a:r>
              <a:rPr lang="vi-VN" sz="2400">
                <a:solidFill>
                  <a:srgbClr val="0000FF"/>
                </a:solidFill>
              </a:rPr>
              <a:t>sẽ mua một con ngựa hồng và một cái ô tô.</a:t>
            </a:r>
            <a:endParaRPr lang="vi-VN" sz="2400">
              <a:solidFill>
                <a:srgbClr val="0000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28" name="Group 27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(T2)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85519" y="1600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546704" y="1442589"/>
            <a:ext cx="1745873" cy="500719"/>
            <a:chOff x="1546704" y="1442589"/>
            <a:chExt cx="1745873" cy="500719"/>
          </a:xfrm>
        </p:grpSpPr>
        <p:sp>
          <p:nvSpPr>
            <p:cNvPr id="15" name="Rectangle 14"/>
            <p:cNvSpPr/>
            <p:nvPr/>
          </p:nvSpPr>
          <p:spPr>
            <a:xfrm>
              <a:off x="1546704" y="1442589"/>
              <a:ext cx="1745873" cy="500719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</a:t>
              </a:r>
              <a:endParaRPr lang="en-US" sz="28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44919" y="1928052"/>
              <a:ext cx="155448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231548" y="1447800"/>
            <a:ext cx="2095327" cy="500719"/>
            <a:chOff x="1371979" y="1442589"/>
            <a:chExt cx="2095327" cy="500719"/>
          </a:xfrm>
        </p:grpSpPr>
        <p:sp>
          <p:nvSpPr>
            <p:cNvPr id="18" name="Rectangle 17"/>
            <p:cNvSpPr/>
            <p:nvPr/>
          </p:nvSpPr>
          <p:spPr>
            <a:xfrm>
              <a:off x="1371979" y="1442589"/>
              <a:ext cx="2095327" cy="500719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bài</a:t>
              </a:r>
              <a:endParaRPr lang="en-US" sz="28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517594" y="1894184"/>
              <a:ext cx="19202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954337" y="2080452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dứt,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7549" y="208045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hũ,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0217" y="2080452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biến mất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582" y="4038600"/>
            <a:ext cx="418715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20000"/>
              </a:lnSpc>
            </a:pP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Lát nữa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mình sẽ đi lấy về nhé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!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Có vàng rồi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em sẽ mua nhiều búp bê và quần áo đẹp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endParaRPr lang="en-US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37919" y="2065634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hũ,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37919" y="2531531"/>
            <a:ext cx="4990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Đọc thầm đoạn 2 để trả lời câu hỏi: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919" y="3068135"/>
            <a:ext cx="6380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2. </a:t>
            </a:r>
            <a:r>
              <a:rPr lang="en-US" sz="2400">
                <a:solidFill>
                  <a:srgbClr val="FF0000"/>
                </a:solidFill>
              </a:rPr>
              <a:t>Không có bảy hũ vàng, hai anh em làm gì?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07438" y="3810000"/>
            <a:ext cx="6864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FF"/>
                </a:solidFill>
              </a:rPr>
              <a:t>- </a:t>
            </a:r>
            <a:r>
              <a:rPr lang="vi-VN" sz="2400" smtClean="0">
                <a:solidFill>
                  <a:srgbClr val="0000FF"/>
                </a:solidFill>
              </a:rPr>
              <a:t>Bống </a:t>
            </a:r>
            <a:r>
              <a:rPr lang="vi-VN" sz="2400">
                <a:solidFill>
                  <a:srgbClr val="0000FF"/>
                </a:solidFill>
              </a:rPr>
              <a:t>sẽ lấy bút màu để vẽ tặng anh ngựa hồng và ô tô.</a:t>
            </a:r>
            <a:endParaRPr lang="vi-VN" sz="2400">
              <a:solidFill>
                <a:srgbClr val="0000FF"/>
              </a:solidFill>
            </a:endParaRPr>
          </a:p>
          <a:p>
            <a:pPr algn="just"/>
            <a:r>
              <a:rPr lang="en-US" sz="2400" smtClean="0">
                <a:solidFill>
                  <a:srgbClr val="0000FF"/>
                </a:solidFill>
              </a:rPr>
              <a:t>- </a:t>
            </a:r>
            <a:r>
              <a:rPr lang="vi-VN" sz="2400" smtClean="0">
                <a:solidFill>
                  <a:srgbClr val="0000FF"/>
                </a:solidFill>
              </a:rPr>
              <a:t>Bi </a:t>
            </a:r>
            <a:r>
              <a:rPr lang="vi-VN" sz="2400">
                <a:solidFill>
                  <a:srgbClr val="0000FF"/>
                </a:solidFill>
              </a:rPr>
              <a:t>sẽ vẽ tặng em búp bê và quần áo đủ các màu sắc.</a:t>
            </a:r>
            <a:endParaRPr lang="vi-VN" sz="2400">
              <a:solidFill>
                <a:srgbClr val="0000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28" name="Group 27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(T2)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85519" y="1600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546704" y="1442589"/>
            <a:ext cx="1745873" cy="500719"/>
            <a:chOff x="1546704" y="1442589"/>
            <a:chExt cx="1745873" cy="500719"/>
          </a:xfrm>
        </p:grpSpPr>
        <p:sp>
          <p:nvSpPr>
            <p:cNvPr id="15" name="Rectangle 14"/>
            <p:cNvSpPr/>
            <p:nvPr/>
          </p:nvSpPr>
          <p:spPr>
            <a:xfrm>
              <a:off x="1546704" y="1442589"/>
              <a:ext cx="1745873" cy="500719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</a:t>
              </a:r>
              <a:endParaRPr lang="en-US" sz="28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44919" y="1928052"/>
              <a:ext cx="155448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231548" y="1447800"/>
            <a:ext cx="2095327" cy="500719"/>
            <a:chOff x="1371979" y="1442589"/>
            <a:chExt cx="2095327" cy="500719"/>
          </a:xfrm>
        </p:grpSpPr>
        <p:sp>
          <p:nvSpPr>
            <p:cNvPr id="18" name="Rectangle 17"/>
            <p:cNvSpPr/>
            <p:nvPr/>
          </p:nvSpPr>
          <p:spPr>
            <a:xfrm>
              <a:off x="1371979" y="1442589"/>
              <a:ext cx="2095327" cy="500719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bài</a:t>
              </a:r>
              <a:endParaRPr lang="en-US" sz="28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517594" y="1894184"/>
              <a:ext cx="19202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954337" y="2080452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dứt,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7549" y="208045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hũ,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0217" y="2080452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biến mất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582" y="4038600"/>
            <a:ext cx="418715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20000"/>
              </a:lnSpc>
            </a:pP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Lát nữa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mình sẽ đi lấy về nhé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!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Có vàng rồi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em sẽ mua nhiều búp bê và quần áo đẹp</a:t>
            </a:r>
            <a:r>
              <a:rPr lang="en-US" sz="240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en-US" sz="2400" smtClean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endParaRPr lang="en-US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37919" y="2065634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hũ,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37919" y="2531531"/>
            <a:ext cx="4990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Đọc thầm đoạn 2 để trả lời câu hỏi: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919" y="3068135"/>
            <a:ext cx="6934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    3. </a:t>
            </a:r>
            <a:r>
              <a:rPr lang="en-US" sz="2400">
                <a:solidFill>
                  <a:srgbClr val="FF0000"/>
                </a:solidFill>
              </a:rPr>
              <a:t>Tìm những câu nói cho thấy hai anh em rất quan tâm và yêu quý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09503" y="4069140"/>
            <a:ext cx="6864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980" algn="just"/>
            <a:r>
              <a:rPr lang="en-US" sz="2400" smtClean="0">
                <a:solidFill>
                  <a:srgbClr val="0000FF"/>
                </a:solidFill>
              </a:rPr>
              <a:t>- Thế ạ? </a:t>
            </a:r>
            <a:r>
              <a:rPr lang="vi-VN" sz="2400" smtClean="0">
                <a:solidFill>
                  <a:srgbClr val="0000FF"/>
                </a:solidFill>
              </a:rPr>
              <a:t>Nếu </a:t>
            </a:r>
            <a:r>
              <a:rPr lang="vi-VN" sz="2400">
                <a:solidFill>
                  <a:srgbClr val="0000FF"/>
                </a:solidFill>
              </a:rPr>
              <a:t>vậy, em sẽ lấy bút màu để vẽ tặng anh ngựa hồng và ô </a:t>
            </a:r>
            <a:r>
              <a:rPr lang="vi-VN" sz="2400" smtClean="0">
                <a:solidFill>
                  <a:srgbClr val="0000FF"/>
                </a:solidFill>
              </a:rPr>
              <a:t>tô</a:t>
            </a:r>
            <a:r>
              <a:rPr lang="en-US" sz="2400" smtClean="0">
                <a:solidFill>
                  <a:srgbClr val="0000FF"/>
                </a:solidFill>
              </a:rPr>
              <a:t>.</a:t>
            </a:r>
            <a:endParaRPr lang="vi-VN" sz="2400">
              <a:solidFill>
                <a:srgbClr val="0000FF"/>
              </a:solidFill>
            </a:endParaRPr>
          </a:p>
          <a:p>
            <a:pPr indent="347980" algn="just"/>
            <a:r>
              <a:rPr lang="en-US" sz="2400" smtClean="0">
                <a:solidFill>
                  <a:srgbClr val="0000FF"/>
                </a:solidFill>
              </a:rPr>
              <a:t>- </a:t>
            </a:r>
            <a:r>
              <a:rPr lang="vi-VN" sz="2400" smtClean="0">
                <a:solidFill>
                  <a:srgbClr val="0000FF"/>
                </a:solidFill>
              </a:rPr>
              <a:t>Còn </a:t>
            </a:r>
            <a:r>
              <a:rPr lang="vi-VN" sz="2400">
                <a:solidFill>
                  <a:srgbClr val="0000FF"/>
                </a:solidFill>
              </a:rPr>
              <a:t>anh sẽ vẽ tặng em búp bê và quần áo đủ các màu </a:t>
            </a:r>
            <a:r>
              <a:rPr lang="vi-VN" sz="2400" smtClean="0">
                <a:solidFill>
                  <a:srgbClr val="0000FF"/>
                </a:solidFill>
              </a:rPr>
              <a:t>sắc</a:t>
            </a:r>
            <a:r>
              <a:rPr lang="en-US" sz="2400" smtClean="0">
                <a:solidFill>
                  <a:srgbClr val="0000FF"/>
                </a:solidFill>
              </a:rPr>
              <a:t>.</a:t>
            </a:r>
            <a:endParaRPr lang="vi-VN" sz="2400">
              <a:solidFill>
                <a:srgbClr val="0000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28" name="Group 27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(T2)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7509" y="1099481"/>
            <a:ext cx="2068076" cy="469941"/>
            <a:chOff x="1385603" y="1442589"/>
            <a:chExt cx="2068076" cy="469941"/>
          </a:xfrm>
        </p:grpSpPr>
        <p:sp>
          <p:nvSpPr>
            <p:cNvPr id="15" name="Rectangle 14"/>
            <p:cNvSpPr/>
            <p:nvPr/>
          </p:nvSpPr>
          <p:spPr>
            <a:xfrm>
              <a:off x="1385603" y="1442589"/>
              <a:ext cx="2068076" cy="469941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6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lại</a:t>
              </a:r>
              <a:endParaRPr lang="en-US" sz="26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432719" y="1867108"/>
              <a:ext cx="201168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682558" y="1645073"/>
            <a:ext cx="11049000" cy="51367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Khi cơn mưa vừa dứt, hai anh em Bi và Bống chợt thấy cầu vồng.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Cầu vồng kìa! Em nhìn xem. Đẹp quá!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Bi chỉ lên bầu trời và nói tiếp: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Anh nghe nói dưới chân cầu vồng có bảy hũ vàng đấy.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hưởng ứng: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Lát nữa, mình sẽ đi lấy về nhé! Có vàng rồi, em sẽ mua nhiều búp bê và quần áo đẹp.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Còn anh sẽ mua một con ngựa hồng và một cái ô tô.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Bỗng nhiên, cầu vồng biến mất. Bi cười: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Em ơi! Anh đùa đấy! Ở đấy không có vàng đâu.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vui vẻ: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Thế ạ? Nếu vậy, em sẽ lấy bút màu để vẽ tặng anh ngựa hồng và ô tô.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Còn anh sẽ vẽ tặng em búp bê và quần áo đủ các màu sắc.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Không có bảy hũ vàng dưới chân cầu vồng, hai anh em vẫn cười vui vẻ.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(Theo 108 truyện mẹ kể con nghe)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18" name="Group 17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(T2)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4242" y="1334584"/>
            <a:ext cx="4097477" cy="469941"/>
            <a:chOff x="370907" y="1442589"/>
            <a:chExt cx="4097477" cy="469941"/>
          </a:xfrm>
        </p:grpSpPr>
        <p:sp>
          <p:nvSpPr>
            <p:cNvPr id="15" name="Rectangle 14"/>
            <p:cNvSpPr/>
            <p:nvPr/>
          </p:nvSpPr>
          <p:spPr>
            <a:xfrm>
              <a:off x="370907" y="1442589"/>
              <a:ext cx="4097477" cy="469941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6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  <a:endParaRPr lang="en-US" sz="26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6289" y="1894184"/>
              <a:ext cx="39319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00064" y="1905000"/>
            <a:ext cx="74382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FF0000"/>
                </a:solidFill>
              </a:rPr>
              <a:t>1. Xếp các từ ngữ dưới đây vào nhóm thích hợp.</a:t>
            </a:r>
            <a:endParaRPr lang="en-US" sz="260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42730" r="47593" b="38449"/>
          <a:stretch>
            <a:fillRect/>
          </a:stretch>
        </p:blipFill>
        <p:spPr bwMode="auto">
          <a:xfrm>
            <a:off x="1585119" y="2397442"/>
            <a:ext cx="8077200" cy="191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3785" y="4460557"/>
            <a:ext cx="32564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a. Từ ngữ chỉ người: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719" y="5222557"/>
            <a:ext cx="28155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b. Từ ngữ chỉ vật: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8278" y="4454378"/>
            <a:ext cx="10583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Bống,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5242" y="4454377"/>
            <a:ext cx="5741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Bi,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1290" y="4454376"/>
            <a:ext cx="8354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anh,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1919" y="4460557"/>
            <a:ext cx="6479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em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1731" y="5222557"/>
            <a:ext cx="14670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hũ vàng</a:t>
            </a:r>
            <a:r>
              <a:rPr lang="en-US" sz="2600" smtClean="0">
                <a:solidFill>
                  <a:srgbClr val="0000FF"/>
                </a:solidFill>
              </a:rPr>
              <a:t>,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01537" y="5222557"/>
            <a:ext cx="12073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búp </a:t>
            </a:r>
            <a:r>
              <a:rPr lang="en-US" sz="2600">
                <a:solidFill>
                  <a:srgbClr val="0000FF"/>
                </a:solidFill>
              </a:rPr>
              <a:t>bê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68731" y="5222557"/>
            <a:ext cx="15792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quần </a:t>
            </a:r>
            <a:r>
              <a:rPr lang="en-US" sz="2600">
                <a:solidFill>
                  <a:srgbClr val="0000FF"/>
                </a:solidFill>
              </a:rPr>
              <a:t>áo, 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26456" y="5222556"/>
            <a:ext cx="8354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>
                <a:solidFill>
                  <a:srgbClr val="0000FF"/>
                </a:solidFill>
              </a:rPr>
              <a:t>ô </a:t>
            </a:r>
            <a:r>
              <a:rPr lang="en-US" sz="2600">
                <a:solidFill>
                  <a:srgbClr val="0000FF"/>
                </a:solidFill>
              </a:rPr>
              <a:t>tô</a:t>
            </a:r>
            <a:r>
              <a:rPr lang="en-US" sz="2600" smtClean="0">
                <a:solidFill>
                  <a:srgbClr val="0000FF"/>
                </a:solidFill>
              </a:rPr>
              <a:t>,</a:t>
            </a:r>
            <a:endParaRPr lang="en-US" sz="2600">
              <a:solidFill>
                <a:srgbClr val="00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24" name="Group 23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4" grpId="0"/>
      <p:bldP spid="20" grpId="0"/>
      <p:bldP spid="21" grpId="0"/>
      <p:bldP spid="22" grpId="0"/>
      <p:bldP spid="11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86028" y="48225"/>
            <a:ext cx="3601085" cy="708466"/>
            <a:chOff x="4586762" y="398606"/>
            <a:chExt cx="4738146" cy="767935"/>
          </a:xfrm>
        </p:grpSpPr>
        <p:grpSp>
          <p:nvGrpSpPr>
            <p:cNvPr id="9" name="Group 8"/>
            <p:cNvGrpSpPr/>
            <p:nvPr/>
          </p:nvGrpSpPr>
          <p:grpSpPr>
            <a:xfrm>
              <a:off x="4586762" y="398606"/>
              <a:ext cx="4738146" cy="767935"/>
              <a:chOff x="4586762" y="398606"/>
              <a:chExt cx="4738146" cy="76793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86762" y="398606"/>
                <a:ext cx="4738146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296187" y="734287"/>
                <a:ext cx="2547453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(T2)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4242" y="1334584"/>
            <a:ext cx="4097477" cy="469941"/>
            <a:chOff x="370907" y="1442589"/>
            <a:chExt cx="4097477" cy="469941"/>
          </a:xfrm>
        </p:grpSpPr>
        <p:sp>
          <p:nvSpPr>
            <p:cNvPr id="15" name="Rectangle 14"/>
            <p:cNvSpPr/>
            <p:nvPr/>
          </p:nvSpPr>
          <p:spPr>
            <a:xfrm>
              <a:off x="370907" y="1442589"/>
              <a:ext cx="4097477" cy="469941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600" b="1" smtClean="0">
                  <a:ln w="11430"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  <a:endParaRPr lang="en-US" sz="2600" b="1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6289" y="1894184"/>
              <a:ext cx="39319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00064" y="1905000"/>
            <a:ext cx="109434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2. 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trong bài những câu cho thấy sự ngạc nhiên của Bi khi nhìn thấy cầu vồng.</a:t>
            </a:r>
            <a:endParaRPr lang="en-US" sz="2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426" y="2978553"/>
            <a:ext cx="58480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Cầu vồng kìa! Em nhìn xem. Đẹp quá!</a:t>
            </a:r>
            <a:endParaRPr lang="en-US" sz="26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3" y="291703"/>
            <a:ext cx="11148352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6849" y="2743200"/>
            <a:ext cx="11669573" cy="1187054"/>
          </a:xfrm>
          <a:prstGeom prst="rect">
            <a:avLst/>
          </a:prstGeom>
        </p:spPr>
        <p:txBody>
          <a:bodyPr wrap="none" lIns="69156" tIns="34578" rIns="69156" bIns="3457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3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43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43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43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0003" cy="12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437" y="4953000"/>
            <a:ext cx="266040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 tháng 11, 202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7319" y="76200"/>
            <a:ext cx="11734800" cy="66008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86028" y="48225"/>
            <a:ext cx="3791585" cy="709795"/>
            <a:chOff x="4586762" y="398606"/>
            <a:chExt cx="4988798" cy="769376"/>
          </a:xfrm>
        </p:grpSpPr>
        <p:grpSp>
          <p:nvGrpSpPr>
            <p:cNvPr id="9" name="Group 8"/>
            <p:cNvGrpSpPr/>
            <p:nvPr/>
          </p:nvGrpSpPr>
          <p:grpSpPr>
            <a:xfrm>
              <a:off x="4586762" y="398606"/>
              <a:ext cx="4988798" cy="769376"/>
              <a:chOff x="4586762" y="398606"/>
              <a:chExt cx="4988798" cy="76937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86762" y="398606"/>
                <a:ext cx="4988798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Gioi thieu bai Bi va bo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5519" y="838200"/>
            <a:ext cx="10363200" cy="582930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9" name="Group 8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(T1)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iềm vui của bi và bố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85119" y="1201163"/>
            <a:ext cx="9296400" cy="522922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9" name="Group 8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(T1)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94520" y="1336071"/>
            <a:ext cx="11049000" cy="53935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Khi cơn mưa vừa dứt, hai anh em Bi và Bống chợt thấy cầu vồng.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Cầu vồng kìa! Em nhìn xem. Đẹp quá!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Bi chỉ lên bầu trời và nói tiếp: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Anh nghe nói dưới chân cầu vồng có bảy hũ vàng đấy.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hưởng ứng: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Lát nữa, mình sẽ đi lấy về nhé! Có vàng rồi, em sẽ mua nhiều búp bê và quần áo đẹp.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Còn anh sẽ mua một con ngựa hồng và một cái ô tô.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Bỗng nhiên, cầu vồng biến mất. Bi cười: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Em ơi! Anh đùa đấy! Ở đấy không có vàng đâu.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vui vẻ: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Thế ạ? Nếu vậy, em sẽ lấy bút màu để vẽ tặng anh ngựa hồng và ô tô.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Còn anh sẽ vẽ tặng em búp bê và quần áo đủ các màu sắc.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Không có bảy hũ vàng dưới chân cầu vồng, hai anh em vẫn cười vui vẻ.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(Theo 108 truyện mẹ kể con nghe)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(T1)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94519" y="1253999"/>
            <a:ext cx="11049000" cy="23267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Khi cơn mưa vừa dứt, hai anh em Bi và Bống chợt thấy cầu vồng.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Cầu vồng kìa! Em nhìn xem. Đẹp quá!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Bi chỉ lên bầu trời và nói tiếp: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Anh nghe nói dưới chân cầu vồng có bảy hũ vàng đấy.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hưởng ứng: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Lát nữa, mình sẽ đi lấy về nhé! Có vàng rồi, em sẽ mua nhiều búp bê và quần áo đẹp.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7679" y="12192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</a:rPr>
              <a:t>1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94519" y="3616929"/>
            <a:ext cx="11049000" cy="23267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Arial" panose="020B0604020202020204" pitchFamily="34" charset="0"/>
              </a:rPr>
              <a:t>- Còn anh sẽ mua một con ngựa hồng và một cái ô tô.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Arial" panose="020B0604020202020204" pitchFamily="34" charset="0"/>
              </a:rPr>
              <a:t>Bỗng nhiên, cầu vồng biến mất. Bi cười: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Arial" panose="020B0604020202020204" pitchFamily="34" charset="0"/>
              </a:rPr>
              <a:t>- Em ơi! Anh đùa đấy! Ở đấy không có vàng đâu.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Arial" panose="020B0604020202020204" pitchFamily="34" charset="0"/>
              </a:rPr>
              <a:t>Bống vui vẻ: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Arial" panose="020B0604020202020204" pitchFamily="34" charset="0"/>
              </a:rPr>
              <a:t>- Thế ạ? Nếu vậy, em sẽ lấy bút màu để vẽ tặng anh ngựa hồng và ô tô.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Arial" panose="020B0604020202020204" pitchFamily="34" charset="0"/>
              </a:rPr>
              <a:t>- Còn anh sẽ vẽ tặng em búp bê và quần áo đủ các màu sắc.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70719" y="5965532"/>
            <a:ext cx="11049000" cy="7755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FF7C80"/>
                </a:solidFill>
                <a:effectLst/>
                <a:latin typeface="+mj-lt"/>
                <a:cs typeface="Arial" panose="020B0604020202020204" pitchFamily="34" charset="0"/>
              </a:rPr>
              <a:t>Không có bảy hũ vàng dưới chân cầu vồng, hai anh em vẫn cười vui vẻ.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FF7C8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1" u="none" strike="noStrike" cap="none" normalizeH="0" baseline="0" smtClean="0">
                <a:ln>
                  <a:noFill/>
                </a:ln>
                <a:solidFill>
                  <a:srgbClr val="FF7C80"/>
                </a:solidFill>
                <a:effectLst/>
                <a:latin typeface="+mj-lt"/>
                <a:cs typeface="Arial" panose="020B0604020202020204" pitchFamily="34" charset="0"/>
              </a:rPr>
              <a:t>(Theo 108 truyện mẹ kể con nghe)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FF7C8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1532" y="358079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</a:rPr>
              <a:t>2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8478" y="590121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</a:rPr>
              <a:t>3</a:t>
            </a:r>
            <a:endParaRPr lang="en-US" sz="2800" b="1">
              <a:solidFill>
                <a:srgbClr val="FFFF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185319" y="16002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19019" y="2743200"/>
            <a:ext cx="34289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18718" y="4360335"/>
            <a:ext cx="99060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22" name="Group 21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/>
      <p:bldP spid="15" grpId="0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642" y="762000"/>
            <a:ext cx="5741261" cy="439163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NIỀM VUI CỦA BI VÀ BỐNG (T1)</a:t>
            </a:r>
            <a:endParaRPr lang="en-US" sz="2400" b="1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94519" y="1253999"/>
            <a:ext cx="11049000" cy="23267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Khi cơn mưa vừa dứt, hai anh em Bi và Bống chợt thấy cầu vồng.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Cầu vồng kìa! Em nhìn xem.  Đẹp quá!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Bi chỉ lên bầu trời và nói tiếp: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Anh nghe nói dưới chân cầu vồng có bảy hũ vàng đấy.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hưởng ứng: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Lát nữa, mình sẽ đi lấy về nhé!   Có vàng rồi, em sẽ mua nhiều búp bê và quần áo đẹp.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7679" y="12192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</a:rPr>
              <a:t>1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94519" y="3616929"/>
            <a:ext cx="11049000" cy="23267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Còn anh sẽ mua một con ngựa hồng và một cái ô tô.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Bỗng nhiên, cầu vồng biến mất.   Bi cười: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Em ơi! Anh đùa đấy!   Ở đấy không có vàng đâu.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Bống vui vẻ: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Thế ạ? Nếu vậy, em sẽ lấy bút màu để vẽ tặng anh ngựa hồng và ô tô.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Còn anh sẽ vẽ tặng em búp bê và quần áo đủ các màu sắc.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70719" y="5965532"/>
            <a:ext cx="11049000" cy="7755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R="0" lvl="0" indent="4572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Không có bảy hũ vàng dưới chân cầu vồng, hai anh em vẫn cười vui vẻ.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0" i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(Theo 108 truyện mẹ kể con nghe)</a:t>
            </a: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1532" y="358079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</a:rPr>
              <a:t>2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8478" y="590121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</a:rPr>
              <a:t>3</a:t>
            </a:r>
            <a:endParaRPr lang="en-US" sz="2800" b="1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119019" y="2743200"/>
            <a:ext cx="34289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42519" y="1389466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42625" y="5675889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303744" y="5675889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226205" y="3746357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827771" y="1389465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888890" y="1389465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55118" y="1746882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72000" y="1740726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833505" y="1746882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894624" y="1746882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484952" y="21336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604919" y="254367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43019" y="254367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185319" y="28956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94719" y="3293534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876800" y="3293533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937919" y="3293533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536594" y="3295845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509905" y="3306623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1571024" y="3306623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421827" y="3747149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482946" y="3747149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258453" y="6102455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74118" y="41148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791605" y="4108644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852724" y="4108644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970824" y="41148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983053" y="44958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625057" y="4495799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686176" y="4495799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010400" y="450657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7071519" y="450657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512218" y="48768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031471" y="525780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147219" y="526586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403583" y="526586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9525000" y="526586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586119" y="5265868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220120" y="568161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639300" y="608889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9700419" y="6088890"/>
            <a:ext cx="76200" cy="1938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3486028" y="48225"/>
            <a:ext cx="3728085" cy="709795"/>
            <a:chOff x="4586762" y="398606"/>
            <a:chExt cx="4905247" cy="769376"/>
          </a:xfrm>
        </p:grpSpPr>
        <p:grpSp>
          <p:nvGrpSpPr>
            <p:cNvPr id="63" name="Group 62"/>
            <p:cNvGrpSpPr/>
            <p:nvPr/>
          </p:nvGrpSpPr>
          <p:grpSpPr>
            <a:xfrm>
              <a:off x="4586762" y="398606"/>
              <a:ext cx="4905247" cy="769376"/>
              <a:chOff x="4586762" y="398606"/>
              <a:chExt cx="4905247" cy="769376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4586762" y="398606"/>
                <a:ext cx="4905247" cy="43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GB" alt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</a:t>
                </a:r>
                <a:r>
                  <a:rPr lang="en-US" sz="20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</a:t>
                </a:r>
                <a:endParaRPr lang="en-US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682190" y="734287"/>
                <a:ext cx="2236384" cy="43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20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6823513" y="1109883"/>
              <a:ext cx="19250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4936</Words>
  <Application>WPS Presentation</Application>
  <PresentationFormat>Custom</PresentationFormat>
  <Paragraphs>249</Paragraphs>
  <Slides>16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Chuẩn kiến thức</dc:creator>
  <cp:lastModifiedBy>Hai_Ly</cp:lastModifiedBy>
  <cp:revision>816</cp:revision>
  <dcterms:created xsi:type="dcterms:W3CDTF">2008-09-09T22:52:00Z</dcterms:created>
  <dcterms:modified xsi:type="dcterms:W3CDTF">2025-11-19T02:31:09Z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3CAC17D7C4CB4D2C8A32F37779790017_12</vt:lpwstr>
  </property>
  <property fmtid="{D5CDD505-2E9C-101B-9397-08002B2CF9AE}" pid="3" name="KSOProductBuildVer">
    <vt:lpwstr>1033-12.2.0.23131</vt:lpwstr>
  </property>
</Properties>
</file>